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0"/>
  </p:notesMasterIdLst>
  <p:sldIdLst>
    <p:sldId id="257" r:id="rId3"/>
    <p:sldId id="261" r:id="rId4"/>
    <p:sldId id="321" r:id="rId5"/>
    <p:sldId id="322" r:id="rId6"/>
    <p:sldId id="329" r:id="rId7"/>
    <p:sldId id="325" r:id="rId8"/>
    <p:sldId id="32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xmlns="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521BB5"/>
    <a:srgbClr val="99CCFF"/>
    <a:srgbClr val="9999F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738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FE07-5564-437D-B864-144C70DF5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EADF-6094-4CA6-8ECA-104CB2BB9E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40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CFEF-628C-4505-8152-4D82755F84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8C50-4589-440F-A52E-82146BBCD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66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2397-BA2A-430B-BDBA-25E36B309A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9549-4EA7-49CE-B045-AF7700C41E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6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D189-EDDF-4135-BAD0-77930CA63A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D36A-C0E9-444B-A067-2BFE0CA98F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25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59E9-6F48-4849-852E-8CD734BCAA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4D76-02CE-4B45-93F4-638B388BFF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270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ED16-B415-488E-9263-15FF168C2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D3B4-2F4C-4239-AEBE-B90367F29D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30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90DF-60A3-4C6E-9C37-07184B7FB3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062F-60C5-4967-B3D3-B70FCFCEB2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63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4B88-62DB-4672-8E23-EF7C36D6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B8C4-E145-48A2-A6A1-46CDD4339F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0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DFF1-EC20-4EBF-BA91-73BE3428D9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1AD5-79FB-4B13-8A93-BB10B4DE08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95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B9DA-3D3D-4953-BB6B-0907B55248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EA9B-66B3-4DE9-880E-B9EF51329C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7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ABB-C1D9-4B9F-9E25-649E13F35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FAE9-260E-4152-A9F3-CA35453855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5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9A34BD-C3CF-4B84-B1B2-C53B557FEA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1F59FA-6708-4023-B2F0-A8F23AC9A2F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84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F4C5F-B8A8-493A-9F2A-65A544D773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D3FEC-C7D3-4044-BC78-F8C548BD0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6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77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/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 smtClean="0">
                <a:solidFill>
                  <a:srgbClr val="FF0000"/>
                </a:solidFill>
                <a:latin typeface="Montserrat" panose="00000500000000000000" pitchFamily="50" charset="-52"/>
              </a:rPr>
              <a:t>Малышевский городской округ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b="1" i="1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Скачкова Светлана Викторовна</a:t>
            </a:r>
            <a:endParaRPr lang="ru-RU" sz="1200" b="1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pPr lvl="0">
              <a:defRPr/>
            </a:pPr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телефон: </a:t>
            </a:r>
            <a:r>
              <a:rPr lang="ru-RU" sz="1400" b="1" dirty="0" smtClean="0">
                <a:solidFill>
                  <a:srgbClr val="9900CC"/>
                </a:solidFill>
                <a:latin typeface="Montserrat"/>
              </a:rPr>
              <a:t>89501942899</a:t>
            </a:r>
            <a:endParaRPr lang="en-US" sz="1400" b="1" dirty="0">
              <a:solidFill>
                <a:srgbClr val="9900CC"/>
              </a:solidFill>
              <a:latin typeface="Montserrat"/>
            </a:endParaRPr>
          </a:p>
          <a:p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pPr lvl="0"/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почта</a:t>
            </a:r>
            <a:r>
              <a:rPr lang="ru-RU" sz="1600" dirty="0" smtClean="0">
                <a:solidFill>
                  <a:srgbClr val="9900CC"/>
                </a:solidFill>
                <a:latin typeface="Montserrat"/>
              </a:rPr>
              <a:t>– </a:t>
            </a:r>
            <a:r>
              <a:rPr lang="en-US" sz="1600" dirty="0">
                <a:solidFill>
                  <a:srgbClr val="9900CC"/>
                </a:solidFill>
                <a:latin typeface="Montserrat"/>
              </a:rPr>
              <a:t>ddt.mgo@mail.ru</a:t>
            </a:r>
            <a:endParaRPr lang="ru-RU" sz="1600" dirty="0">
              <a:solidFill>
                <a:srgbClr val="9900CC"/>
              </a:solidFill>
              <a:latin typeface="Montserrat"/>
            </a:endParaRPr>
          </a:p>
          <a:p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53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832" y="162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63834" y="2413581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63832" y="3206097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63832" y="4132493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7553969" y="162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7553969" y="2407288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7553969" y="3206097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7553969" y="4132493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Прямоугольник 22"/>
          <p:cNvSpPr/>
          <p:nvPr/>
        </p:nvSpPr>
        <p:spPr>
          <a:xfrm>
            <a:off x="1685884" y="2332747"/>
            <a:ext cx="380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организация работы с детьми ОВЗ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74761" y="3048588"/>
            <a:ext cx="452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формирование системы выявления, поддержки и развития способностей и талантов у детей и молодежи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68093" y="13698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реализация дополнительных общеобразовательных программ в сетевой форме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74761" y="4126313"/>
            <a:ext cx="452123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совершенствование методического и ресурсного обеспечения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7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11376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Montserrat" panose="00000500000000000000" pitchFamily="50" charset="-52"/>
                <a:ea typeface="+mj-ea"/>
                <a:cs typeface="+mj-cs"/>
              </a:rPr>
              <a:t>муниципальном образовании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, реализованные в 2024 году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657259" y="211376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652763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652763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652763" y="485910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6" name="Прямоугольник 25"/>
          <p:cNvSpPr/>
          <p:nvPr/>
        </p:nvSpPr>
        <p:spPr>
          <a:xfrm>
            <a:off x="1509148" y="4626698"/>
            <a:ext cx="4586852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совершенствование </a:t>
            </a:r>
            <a:r>
              <a:rPr lang="ru-RU" b="1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методического и ресурсного обеспечения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55260" y="2859313"/>
            <a:ext cx="380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организация работы с детьми ОВЗ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09148" y="3694919"/>
            <a:ext cx="4586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формирование системы выявления, поддержки и развития способностей и талантов у детей и молодежи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55260" y="1935177"/>
            <a:ext cx="4540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реализация дополнительных </a:t>
            </a:r>
            <a:r>
              <a:rPr lang="ru-RU" b="1" dirty="0" smtClean="0">
                <a:latin typeface="Times New Roman"/>
                <a:ea typeface="Calibri"/>
              </a:rPr>
              <a:t>                            общеобразовательных </a:t>
            </a:r>
            <a:r>
              <a:rPr lang="ru-RU" b="1" dirty="0">
                <a:latin typeface="Times New Roman"/>
                <a:ea typeface="Calibri"/>
              </a:rPr>
              <a:t>программ </a:t>
            </a:r>
            <a:r>
              <a:rPr lang="ru-RU" b="1" dirty="0" smtClean="0">
                <a:latin typeface="Times New Roman"/>
                <a:ea typeface="Calibri"/>
              </a:rPr>
              <a:t>                                          в </a:t>
            </a:r>
            <a:r>
              <a:rPr lang="ru-RU" b="1" dirty="0">
                <a:latin typeface="Times New Roman"/>
                <a:ea typeface="Calibri"/>
              </a:rPr>
              <a:t>сетевой форме</a:t>
            </a:r>
            <a:endParaRPr lang="ru-RU" dirty="0"/>
          </a:p>
        </p:txBody>
      </p:sp>
      <p:sp>
        <p:nvSpPr>
          <p:cNvPr id="31" name="object 2"/>
          <p:cNvSpPr txBox="1">
            <a:spLocks noChangeArrowheads="1"/>
          </p:cNvSpPr>
          <p:nvPr/>
        </p:nvSpPr>
        <p:spPr bwMode="auto">
          <a:xfrm>
            <a:off x="6906420" y="1966236"/>
            <a:ext cx="3487738" cy="5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63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9900CC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rgbClr val="9900CC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дополнительных общеразвивающих программ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8278" y="4670942"/>
            <a:ext cx="5353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900CC"/>
                </a:solidFill>
                <a:latin typeface="Times New Roman"/>
                <a:ea typeface="Calibri"/>
              </a:rPr>
              <a:t>Открытая площадка по обсуждению темы «Дополнительное образование – образовательное пространство по воспитанию гармонично развитой и социально активной личности» </a:t>
            </a:r>
            <a:endParaRPr lang="ru-RU" sz="1600" b="1" dirty="0">
              <a:solidFill>
                <a:srgbClr val="99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6420" y="3283493"/>
            <a:ext cx="5025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-Мастер-классы </a:t>
            </a:r>
            <a:r>
              <a:rPr lang="ru-RU" sz="1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для детей-инвалидов, детей с ОВЗ совместно с </a:t>
            </a:r>
            <a:r>
              <a:rPr lang="ru-RU" sz="1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1050" b="1" dirty="0">
              <a:solidFill>
                <a:srgbClr val="9900CC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06420" y="3925436"/>
            <a:ext cx="5353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CC"/>
                </a:solidFill>
                <a:latin typeface="Times New Roman"/>
                <a:ea typeface="Calibri"/>
              </a:rPr>
              <a:t>Муниципальное конкурсное мероприятие «Панорама творческих достижений» </a:t>
            </a:r>
            <a:endParaRPr lang="ru-RU" sz="1600" b="1" dirty="0">
              <a:solidFill>
                <a:srgbClr val="9900CC"/>
              </a:solidFill>
            </a:endParaRPr>
          </a:p>
        </p:txBody>
      </p:sp>
      <p:sp>
        <p:nvSpPr>
          <p:cNvPr id="23" name="object 2"/>
          <p:cNvSpPr txBox="1">
            <a:spLocks noChangeArrowheads="1"/>
          </p:cNvSpPr>
          <p:nvPr/>
        </p:nvSpPr>
        <p:spPr bwMode="auto">
          <a:xfrm>
            <a:off x="6906420" y="2599205"/>
            <a:ext cx="4592406" cy="7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719" rIns="0" bIns="0">
            <a:spAutoFit/>
          </a:bodyPr>
          <a:lstStyle>
            <a:lvl1pPr marL="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-Семинар </a:t>
            </a:r>
            <a:r>
              <a:rPr lang="ru-RU" sz="1600" b="1" dirty="0">
                <a:solidFill>
                  <a:srgbClr val="99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детьми дошкольного и школьного возраста с ограниченными возможностями здоровья</a:t>
            </a:r>
            <a:r>
              <a:rPr lang="ru-RU" sz="1600" b="1" dirty="0">
                <a:solidFill>
                  <a:srgbClr val="99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2560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100" y="2266950"/>
            <a:ext cx="111125" cy="109538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8100" y="2989263"/>
            <a:ext cx="111125" cy="109537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8100" y="3911600"/>
            <a:ext cx="111125" cy="106363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19225" y="368300"/>
            <a:ext cx="136525" cy="55721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50" name="object 14"/>
          <p:cNvSpPr txBox="1">
            <a:spLocks noChangeArrowheads="1"/>
          </p:cNvSpPr>
          <p:nvPr/>
        </p:nvSpPr>
        <p:spPr bwMode="auto">
          <a:xfrm>
            <a:off x="481013" y="163513"/>
            <a:ext cx="9382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126" rIns="0" bIns="0">
            <a:spAutoFit/>
          </a:bodyPr>
          <a:lstStyle>
            <a:lvl1pPr marL="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63"/>
              </a:spcBef>
              <a:spcAft>
                <a:spcPct val="0"/>
              </a:spcAft>
            </a:pPr>
            <a:r>
              <a:rPr lang="ru-RU" sz="5400" smtClean="0">
                <a:solidFill>
                  <a:srgbClr val="682F8D"/>
                </a:solidFill>
                <a:latin typeface="Montserrat Light"/>
                <a:ea typeface="Montserrat Light"/>
                <a:cs typeface="Montserrat Light"/>
              </a:rPr>
              <a:t>03</a:t>
            </a:r>
          </a:p>
        </p:txBody>
      </p:sp>
      <p:sp>
        <p:nvSpPr>
          <p:cNvPr id="6151" name="object 15"/>
          <p:cNvSpPr txBox="1">
            <a:spLocks noChangeArrowheads="1"/>
          </p:cNvSpPr>
          <p:nvPr/>
        </p:nvSpPr>
        <p:spPr bwMode="auto">
          <a:xfrm>
            <a:off x="1555750" y="488950"/>
            <a:ext cx="8035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126" rIns="0" bIns="0">
            <a:spAutoFit/>
          </a:bodyPr>
          <a:lstStyle>
            <a:lvl1pPr marL="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ts val="63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7030A0"/>
                </a:solidFill>
                <a:latin typeface="Montserrat"/>
              </a:rPr>
              <a:t>Сравнительный анализ достижений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100" y="4859338"/>
            <a:ext cx="111125" cy="109537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734175" y="2266950"/>
            <a:ext cx="111125" cy="109538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6734175" y="2989263"/>
            <a:ext cx="109538" cy="109537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6734175" y="3908425"/>
            <a:ext cx="109538" cy="109538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6734175" y="4859338"/>
            <a:ext cx="109538" cy="109537"/>
          </a:xfrm>
          <a:prstGeom prst="rect">
            <a:avLst/>
          </a:prstGeom>
          <a:solidFill>
            <a:srgbClr val="682F8D"/>
          </a:solidFill>
        </p:spPr>
        <p:txBody>
          <a:bodyPr lIns="0" tIns="0" rIns="0" bIns="0"/>
          <a:lstStyle/>
          <a:p>
            <a:pPr>
              <a:defRPr/>
            </a:pPr>
            <a:endParaRPr sz="1152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0328" y="1231673"/>
            <a:ext cx="2394082" cy="64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 </a:t>
            </a:r>
            <a:r>
              <a:rPr lang="ru-RU" sz="1791" spc="-3" dirty="0" smtClean="0">
                <a:solidFill>
                  <a:srgbClr val="C00000"/>
                </a:solidFill>
                <a:latin typeface="Montserrat"/>
                <a:cs typeface="Montserrat"/>
              </a:rPr>
              <a:t>   </a:t>
            </a:r>
            <a:r>
              <a:rPr lang="ru-RU" sz="1791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2023 год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r>
              <a:rPr lang="ru-RU" sz="1791" spc="-3" dirty="0" smtClean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br>
              <a:rPr lang="ru-RU" sz="1791" spc="-3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1685884" y="2170742"/>
            <a:ext cx="3327024" cy="5002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1545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в возрасте от 5 до 18 лет</a:t>
            </a:r>
            <a:endParaRPr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1685884" y="2843418"/>
            <a:ext cx="4062895" cy="746458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693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детей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в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возрасте от 5 до 18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лет, охваченных дополнительным образованием</a:t>
            </a:r>
            <a:endParaRPr lang="ru-RU"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5586" y="3807326"/>
            <a:ext cx="409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44,85%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Доля детей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в возрасте от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5 до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18 лет, охваченных дополнительным образованием</a:t>
            </a:r>
            <a:endParaRPr lang="ru-RU"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7112649" y="2202377"/>
            <a:ext cx="3742163" cy="5002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1514  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в возрасте от 5 до 18 лет</a:t>
            </a:r>
            <a:endParaRPr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7112648" y="2947607"/>
            <a:ext cx="4243610" cy="746458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771 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детей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в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возрасте от 5 до 18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лет, охваченных дополнительным образованием</a:t>
            </a:r>
            <a:endParaRPr lang="ru-RU"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16610" y="3925022"/>
            <a:ext cx="409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50,92 %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Доля детей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в возрасте от 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5 до </a:t>
            </a:r>
            <a:r>
              <a:rPr lang="ru-RU" sz="1600" b="1" spc="-3" dirty="0">
                <a:solidFill>
                  <a:srgbClr val="682F8D"/>
                </a:solidFill>
                <a:latin typeface="Montserrat"/>
                <a:cs typeface="Montserrat"/>
              </a:rPr>
              <a:t>18 лет, охваченных дополнительным образованием</a:t>
            </a:r>
            <a:endParaRPr lang="ru-RU"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82495" y="4827579"/>
            <a:ext cx="4455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FF0000"/>
                </a:solidFill>
                <a:latin typeface="Montserrat"/>
                <a:cs typeface="Montserrat"/>
              </a:rPr>
              <a:t>65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дополнительных общеразвивающих программ, в том числе </a:t>
            </a:r>
            <a:r>
              <a:rPr lang="ru-RU" sz="1600" b="1" spc="-3" dirty="0" smtClean="0">
                <a:solidFill>
                  <a:srgbClr val="FF0000"/>
                </a:solidFill>
                <a:latin typeface="Montserrat"/>
                <a:cs typeface="Montserrat"/>
              </a:rPr>
              <a:t>7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программ в сетевой форме реализации  </a:t>
            </a:r>
            <a:b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endParaRPr lang="ru-RU"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85884" y="4868991"/>
            <a:ext cx="4410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600" b="1" spc="-3" dirty="0" smtClean="0">
                <a:solidFill>
                  <a:srgbClr val="FF0000"/>
                </a:solidFill>
                <a:latin typeface="Montserrat"/>
                <a:cs typeface="Montserrat"/>
              </a:rPr>
              <a:t>60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дополнительных общеразвивающих программ, в том числе </a:t>
            </a:r>
            <a:r>
              <a:rPr lang="ru-RU" sz="1600" b="1" spc="-3" dirty="0" smtClean="0">
                <a:solidFill>
                  <a:srgbClr val="FF0000"/>
                </a:solidFill>
                <a:latin typeface="Montserrat"/>
                <a:cs typeface="Montserrat"/>
              </a:rPr>
              <a:t>6</a:t>
            </a:r>
            <a: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программ в сетевой форме реализации  </a:t>
            </a:r>
            <a:br>
              <a:rPr lang="ru-RU" sz="1600" b="1" spc="-3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endParaRPr lang="ru-RU" sz="16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0549" y="1310332"/>
            <a:ext cx="2394082" cy="64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 </a:t>
            </a:r>
            <a:r>
              <a:rPr lang="ru-RU" sz="1791" spc="-3" dirty="0" smtClean="0">
                <a:solidFill>
                  <a:srgbClr val="C00000"/>
                </a:solidFill>
                <a:latin typeface="Montserrat"/>
                <a:cs typeface="Montserrat"/>
              </a:rPr>
              <a:t>   </a:t>
            </a:r>
            <a:r>
              <a:rPr lang="ru-RU" sz="1791" b="1" spc="-3" dirty="0" smtClean="0">
                <a:solidFill>
                  <a:srgbClr val="C00000"/>
                </a:solidFill>
                <a:latin typeface="Montserrat"/>
                <a:cs typeface="Montserrat"/>
              </a:rPr>
              <a:t>2024 год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r>
              <a:rPr lang="ru-RU" sz="1791" spc="-3" dirty="0" smtClean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br>
              <a:rPr lang="ru-RU" sz="1791" spc="-3" dirty="0" smtClean="0">
                <a:solidFill>
                  <a:srgbClr val="682F8D"/>
                </a:solidFill>
                <a:latin typeface="Montserrat"/>
                <a:cs typeface="Montserrat"/>
              </a:rPr>
            </a:b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9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(</a:t>
            </a:r>
            <a:r>
              <a:rPr lang="ru-RU" sz="1400" b="1" spc="-6" dirty="0">
                <a:solidFill>
                  <a:srgbClr val="FF0000"/>
                </a:solidFill>
                <a:latin typeface="Montserrat"/>
                <a:cs typeface="Montserrat"/>
              </a:rPr>
              <a:t>муниципальное образование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) 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2024 год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34703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3877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33877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33877" y="485910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7" name="Прямоугольник 16"/>
          <p:cNvSpPr/>
          <p:nvPr/>
        </p:nvSpPr>
        <p:spPr>
          <a:xfrm>
            <a:off x="1623574" y="2782669"/>
            <a:ext cx="4472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реализация дополнительных общеобразовательных программ в сетевой форме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56388" y="2200015"/>
            <a:ext cx="4600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организация работы с детьми </a:t>
            </a:r>
            <a:r>
              <a:rPr lang="ru-RU" b="1" dirty="0" smtClean="0">
                <a:latin typeface="Times New Roman"/>
                <a:ea typeface="Calibri"/>
              </a:rPr>
              <a:t>ОВЗ и ТЖС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74761" y="3785988"/>
            <a:ext cx="452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формирование системы выявления, поддержки и развития способностей и талантов у детей и молодежи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15548" y="1470665"/>
            <a:ext cx="5663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6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Создание индивидуальных обучающих планов для </a:t>
            </a:r>
            <a:r>
              <a:rPr lang="ru-RU" sz="1600" b="1" dirty="0" smtClean="0">
                <a:solidFill>
                  <a:srgbClr val="9900CC"/>
                </a:solidFill>
                <a:cs typeface="Times New Roman" pitchFamily="18" charset="0"/>
              </a:rPr>
              <a:t>детей ОВЗ, </a:t>
            </a: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учитывающих их уникальные потребности и способности, с использованием</a:t>
            </a:r>
            <a:endParaRPr lang="ru-RU" sz="1600" b="1" dirty="0">
              <a:solidFill>
                <a:srgbClr val="99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5548" y="2665363"/>
            <a:ext cx="5265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 smtClean="0">
                <a:solidFill>
                  <a:srgbClr val="9900CC"/>
                </a:solidFill>
                <a:cs typeface="Times New Roman" pitchFamily="18" charset="0"/>
              </a:rPr>
              <a:t>Создание </a:t>
            </a: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платформы для обмена опытом и ресурсами между </a:t>
            </a:r>
            <a:r>
              <a:rPr lang="ru-RU" sz="1600" b="1" dirty="0" smtClean="0">
                <a:solidFill>
                  <a:srgbClr val="9900CC"/>
                </a:solidFill>
                <a:cs typeface="Times New Roman" pitchFamily="18" charset="0"/>
              </a:rPr>
              <a:t>ОО и предприятиями производственного  сектора </a:t>
            </a: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, что позволяет улучшить качество образовательных программ и расширить доступ к ним.</a:t>
            </a:r>
            <a:endParaRPr lang="ru-RU" sz="16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5549" y="3979280"/>
            <a:ext cx="5776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Мониторинг и оценка эффективности программ</a:t>
            </a:r>
            <a:r>
              <a:rPr lang="ru-RU" sz="1600" dirty="0">
                <a:solidFill>
                  <a:srgbClr val="9900CC"/>
                </a:solidFill>
                <a:cs typeface="Times New Roman" pitchFamily="18" charset="0"/>
              </a:rPr>
              <a:t>:</a:t>
            </a:r>
            <a:endParaRPr lang="ru-RU" sz="16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Разработка системы мониторинга и оценки результатов </a:t>
            </a:r>
            <a:r>
              <a:rPr lang="ru-RU" sz="1600" b="1" dirty="0" smtClean="0">
                <a:solidFill>
                  <a:srgbClr val="9900CC"/>
                </a:solidFill>
                <a:cs typeface="Times New Roman" pitchFamily="18" charset="0"/>
              </a:rPr>
              <a:t>                                       работы </a:t>
            </a:r>
            <a:r>
              <a:rPr lang="ru-RU" sz="1600" b="1" dirty="0">
                <a:solidFill>
                  <a:srgbClr val="9900CC"/>
                </a:solidFill>
                <a:cs typeface="Times New Roman" pitchFamily="18" charset="0"/>
              </a:rPr>
              <a:t>с детьми </a:t>
            </a:r>
            <a:r>
              <a:rPr lang="ru-RU" sz="1600" b="1" dirty="0" smtClean="0">
                <a:solidFill>
                  <a:srgbClr val="9900CC"/>
                </a:solidFill>
                <a:cs typeface="Times New Roman" pitchFamily="18" charset="0"/>
              </a:rPr>
              <a:t>  разных категорий, в том числе и одаренных</a:t>
            </a:r>
            <a:r>
              <a:rPr lang="ru-RU" sz="1600" dirty="0" smtClean="0">
                <a:solidFill>
                  <a:srgbClr val="9900CC"/>
                </a:solidFill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9900CC"/>
                </a:solidFill>
                <a:cs typeface="Times New Roman" pitchFamily="18" charset="0"/>
              </a:rPr>
              <a:t> </a:t>
            </a:r>
            <a:endParaRPr lang="ru-RU" sz="16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4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7613" y="2593678"/>
            <a:ext cx="5240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Успешные </a:t>
            </a:r>
            <a:r>
              <a:rPr lang="ru-RU" sz="1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проекты и инициативы, направленные на выявление и развитие талантов у детей</a:t>
            </a:r>
            <a:endParaRPr lang="ru-RU" sz="2000" b="1" dirty="0">
              <a:solidFill>
                <a:srgbClr val="99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128" y="2479624"/>
            <a:ext cx="4572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 для педагогов </a:t>
            </a:r>
            <a:r>
              <a:rPr lang="ru-RU" sz="16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дополнительных общеобразовательных программ</a:t>
            </a:r>
            <a:endParaRPr lang="ru-RU" sz="2000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407</Words>
  <Application>Microsoft Office PowerPoint</Application>
  <PresentationFormat>Произвольный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User</cp:lastModifiedBy>
  <cp:revision>311</cp:revision>
  <dcterms:created xsi:type="dcterms:W3CDTF">2021-06-04T06:08:56Z</dcterms:created>
  <dcterms:modified xsi:type="dcterms:W3CDTF">2025-10-29T03:48:43Z</dcterms:modified>
</cp:coreProperties>
</file>